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6EED5-173B-446D-AB6B-728B043B1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386EFD-16E7-4B0B-9F19-A529D3F1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A3AECF-26EF-447B-B9F2-1F62A7BC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2A665C-D55B-4ADC-9E1D-03B4DF7B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A19E4D-98B8-4A1D-A09B-58BB9BEF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0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B6CBA-B048-4025-8A82-55923798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B04F5A-AB0D-41D0-9FD3-A7FA1A2E1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B44636-CC88-4654-A727-6DA30267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846343-3F13-4250-B4AC-9BA87A77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41452C-2E30-4DB2-992E-E674460A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59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33BCED5-5179-49C1-9B8A-9AD3C1BD8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3E28CE6-C960-49E3-AB9F-B5A682638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893780-83D7-40BB-BB52-8E025117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FA86DB-A242-4C35-A18A-BAFD9E87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871B98-7DBE-4736-B287-9633A771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4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9E8D8-7757-4F06-BD9B-D4F09A74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DE578F-901A-41B1-8F07-3A4183DF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0C453DD-2D33-45F7-9595-588F62F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97866E-DABE-4884-8C5D-FA515790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9DBA787-B403-4954-A3A4-DA9C22C3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12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F8A1-B8C6-4965-A894-F4BFC091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5B756-1426-4A64-8031-1EED5CC7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9810CD-9371-4262-B212-64302D57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CA0924C-083B-4217-97DA-E2CE6247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31F9781-D10E-43B3-A8FD-F6EC5D91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6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1FC79-B1F5-4025-9BFC-DC40DC0F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CD283F-D7C6-4D9E-9427-338CC9E88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286DACB-D20C-40C3-BEAA-D15938586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D919499-0DAC-4A70-AD52-F61FAC2C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BBAF786-0B18-41BF-9013-B19C84B5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94199CD-D786-4DE3-BAC1-88DB279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783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E3245-1773-4C3D-909B-F653BCAF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66D47-C3F9-4150-A343-C7E0318A3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5CA297D-4D13-437E-A057-3BF18C84E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5D7EA4-A7C0-491A-8149-9C0986755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3796AF-4F1E-4531-9A13-D25D82E7B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8321FAA-9C77-4C73-916F-7A3E4F76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7035CA1-E5EF-42CC-93A4-F65525CF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2BD9BC2-5B8D-4C46-B4B9-93A20E1F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86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578-9CF2-4E90-9E29-BA730246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59FEB8F-C64D-44E3-B28D-1C690C6B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14F8BB1-B5A9-4B56-94ED-E59A1BBD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811A30B-C058-4820-AA54-18CCAD03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4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4DBABF7-AC8B-4731-AE3C-933711F9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CD9E05C-B974-4C6B-A503-6B3B9CF4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5F486F4-53CA-4B40-BAD3-DB9EE75C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5FF3F-1C88-4623-B866-B54AE839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37D815-FD61-4202-A281-7D474D4E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85FA00-A09C-4367-9EF4-47A34154C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8E25A85-8987-4F10-A8A0-64568C35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C3FC2D-9749-4AC5-8522-962E896D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FA1B845-029A-4F2B-99FE-047C7D0E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56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B4170-7BA8-44B2-B6AA-3BBDB596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B9B9D95-101B-4A46-ACBA-A48251360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6EB190-FF2D-43CF-A3A3-9E4FF7BAD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612440C-8901-4786-983D-067A9961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4CE8E0A-2A16-453A-A245-3919911D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48B0532-16DF-4104-8C7D-65BAB53D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3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67E60C1-3F3C-4D49-9FCF-486AF7B3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118114-54BC-4C2B-AE3F-C9E2A89B4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65C828-3C8B-498B-A532-A474A2986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E918-2F16-422D-A6AF-140E0E5B10B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D1B3D3-76B1-4477-AA31-3337F1327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4050DD0-13C8-4016-B404-885CF318F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EB1D-4C54-4334-A2DE-0FF9D2022E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0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draveregiony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draveregiony.eu/customer-area/pages/my-pages/2020/03/29/mrk-covid-1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shtm.ac.uk/newsevents/news/2020/covid-19-control-low-income-settings-and-displaced-populations-what-ca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BWDRY0x2BKgCj1q_NSTESdVW7tp37Hff/view?usp=sha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OdM_-G-Fkv8Ao1bCe68O9HJLMOS2suv2/view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j.belak@savba.sk" TargetMode="External"/><Relationship Id="rId2" Type="http://schemas.openxmlformats.org/officeDocument/2006/relationships/hyperlink" Target="mailto:tatiana.hrustic@zdraveregiony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eregiony.eu/customer-area/pages/my-pages/2020/03/29/mrk-covid-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SGSQuVT4qo3xh-oB8GIT2N7s3v0nrQ9/view?usp=sharing" TargetMode="External"/><Relationship Id="rId2" Type="http://schemas.openxmlformats.org/officeDocument/2006/relationships/hyperlink" Target="https://www.zdraveregiony.eu/customer-area/pages/my-pages/2020/03/29/mrk-covid-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priuk8WdYP3O1j7C0x1AI823TVS3uttp/view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jq4IDFgCfrF_GckJld1s2loPHD9JSinf/view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q4IDFgCfrF_GckJld1s2loPHD9JSinf/view?usp=sharing" TargetMode="External"/><Relationship Id="rId2" Type="http://schemas.openxmlformats.org/officeDocument/2006/relationships/hyperlink" Target="https://drive.google.com/file/d/10nRqOq6la3bIx68-f88j8djwlsCWkrHy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ktuality.sk/clanok/781491/zistit-ci-osady-nemaju-vlastny-silny-zdroj-nakazy-zo-zahranicia-bolo-potrebne-cim-skor-rozhovor/" TargetMode="External"/><Relationship Id="rId4" Type="http://schemas.openxmlformats.org/officeDocument/2006/relationships/hyperlink" Target="https://www.facebook.com/groups/19514486176205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8DA37-0A5D-45A7-9404-88766E820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ZR</a:t>
            </a:r>
            <a:r>
              <a:rPr lang="sk-SK" dirty="0"/>
              <a:t>-</a:t>
            </a:r>
            <a:r>
              <a:rPr lang="en-US" dirty="0"/>
              <a:t>&gt;</a:t>
            </a:r>
            <a:r>
              <a:rPr lang="sk-SK" dirty="0"/>
              <a:t>PKŠ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A29D45-25A6-4C3D-8AEF-0401D57BA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A. Belák, SAV </a:t>
            </a:r>
            <a:r>
              <a:rPr lang="en-US" dirty="0"/>
              <a:t>/ ZR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563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„III) Z </a:t>
            </a:r>
            <a:r>
              <a:rPr lang="sk-SK" dirty="0" err="1"/>
              <a:t>Karuselu</a:t>
            </a:r>
            <a:r>
              <a:rPr lang="sk-SK" dirty="0"/>
              <a:t> je zbytočne málo úžitku“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TESTOVANIE</a:t>
            </a:r>
          </a:p>
          <a:p>
            <a:r>
              <a:rPr lang="sk-SK" dirty="0"/>
              <a:t>Už v tretine kritických osád sme vyšetrili len jedinú stopu, ktorej význam v čase neustále klesal – a pokračujeme ďalej</a:t>
            </a:r>
          </a:p>
          <a:p>
            <a:r>
              <a:rPr lang="sk-SK" dirty="0"/>
              <a:t>Z testovania sme doteraz nezabezpečili aj niektoré kľúčové dáta – a stále ich nezbierame</a:t>
            </a:r>
          </a:p>
          <a:p>
            <a:r>
              <a:rPr lang="sk-SK" dirty="0"/>
              <a:t>Nezabezpečili sme tok dobre štruktúrovaných dát na praktickú priebežnú analýzu výsledkov testovania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Vo výsledku </a:t>
            </a:r>
            <a:r>
              <a:rPr lang="sk-SK" b="1" dirty="0">
                <a:hlinkClick r:id="rId2"/>
              </a:rPr>
              <a:t>vieme len </a:t>
            </a:r>
            <a:r>
              <a:rPr lang="sk-SK" b="1" dirty="0"/>
              <a:t>(a len približne): v koľkých z tretiny kritických osád sa C-19 nejako objavil medzi navrátilcami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217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„IV) Naši ľudia začínajú byť zbytočne lynčovaní“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KARANTÉNY</a:t>
            </a:r>
          </a:p>
          <a:p>
            <a:r>
              <a:rPr lang="sk-SK" dirty="0"/>
              <a:t>Ľuďom v karanténach a obciam sme nedokázali jasne </a:t>
            </a:r>
            <a:r>
              <a:rPr lang="sk-SK" dirty="0" err="1"/>
              <a:t>odkomunikovať</a:t>
            </a:r>
            <a:r>
              <a:rPr lang="sk-SK" dirty="0"/>
              <a:t>: čo presne a prečo čaká ktorých pozitívnych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a</a:t>
            </a:r>
            <a:r>
              <a:rPr lang="sk-SK" dirty="0"/>
              <a:t>kých scenároch</a:t>
            </a:r>
            <a:r>
              <a:rPr lang="en-US" dirty="0"/>
              <a:t>;</a:t>
            </a:r>
            <a:r>
              <a:rPr lang="sk-SK" dirty="0"/>
              <a:t> kto ich bude o čom informovať</a:t>
            </a:r>
            <a:r>
              <a:rPr lang="en-US" dirty="0"/>
              <a:t>; </a:t>
            </a:r>
            <a:r>
              <a:rPr lang="sk-SK" dirty="0"/>
              <a:t>čo od nich kto očakáva v akých prípadoch</a:t>
            </a:r>
          </a:p>
          <a:p>
            <a:r>
              <a:rPr lang="sk-SK" dirty="0"/>
              <a:t>Na plošnejšie karantény v obciach s MRK nemáme solídne pripravené zabezpečenie ani základných potrieb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Vo výsledku: Ľudia v karanténach (správne) vnímajú svoju situáciu tak, že ich spolupráca pri testovaní môže ľahko viesť k tomu, že skončia v jednej zóne možno zdraví s určite chorými bez akéhokoľvek jasného plánu, čo ďalej </a:t>
            </a:r>
            <a:r>
              <a:rPr lang="sk-SK" dirty="0"/>
              <a:t>(testovanie, humanitárna podpora, časové horizonty, kritériá rozhodovania) </a:t>
            </a:r>
            <a:r>
              <a:rPr lang="sk-SK" b="1" dirty="0"/>
              <a:t>– a vznikajú tam už aj fyzické konflikty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684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„V) Nefixujeme sa na testovanie príliš?“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Akokoľvek dokonale testujeme v ktorejkoľvek MRK, stále máme v rukách nanajvýš </a:t>
            </a:r>
            <a:r>
              <a:rPr lang="sk-SK" b="1" dirty="0"/>
              <a:t>momentku </a:t>
            </a:r>
            <a:r>
              <a:rPr lang="sk-SK" b="1" dirty="0" err="1"/>
              <a:t>premorenia</a:t>
            </a:r>
            <a:r>
              <a:rPr lang="sk-SK" b="1" dirty="0"/>
              <a:t> </a:t>
            </a:r>
            <a:r>
              <a:rPr lang="sk-SK" dirty="0"/>
              <a:t>(výrezov) tamojších veľkých rozšírených rodín </a:t>
            </a:r>
            <a:r>
              <a:rPr lang="sk-SK" b="1" dirty="0"/>
              <a:t>pred jedným až dvoma dňami</a:t>
            </a:r>
          </a:p>
          <a:p>
            <a:r>
              <a:rPr lang="sk-SK" dirty="0"/>
              <a:t>Nikdy nebudeme schopní mať v rovnakom čase viac než niekoľko takýchto momentiek z malého výseku všetkých 500-600 osád, v ktorých môže byť šírenie aj veľmi rýchle</a:t>
            </a:r>
          </a:p>
          <a:p>
            <a:r>
              <a:rPr lang="sk-SK" dirty="0"/>
              <a:t>Aj tam, kde máme takúto momentku čerstvo, minimálne v </a:t>
            </a:r>
            <a:r>
              <a:rPr lang="sk-SK" dirty="0" err="1"/>
              <a:t>chatrčových</a:t>
            </a:r>
            <a:r>
              <a:rPr lang="sk-SK" dirty="0"/>
              <a:t> zónach ju </a:t>
            </a:r>
            <a:r>
              <a:rPr lang="sk-SK" dirty="0">
                <a:hlinkClick r:id="rId2"/>
              </a:rPr>
              <a:t>nevieme prakticky na nič použiť </a:t>
            </a:r>
            <a:r>
              <a:rPr lang="sk-SK" dirty="0"/>
              <a:t>– určite nie na solídne zastavovanie šírenia od identifikovaných pozitívnych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170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„V) Nefixujeme sa na testovanie príliš?“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Vo väčšine MRK zároveň </a:t>
            </a:r>
            <a:r>
              <a:rPr lang="sk-SK" b="1" dirty="0"/>
              <a:t>už niekoľko týždňov</a:t>
            </a:r>
            <a:r>
              <a:rPr lang="sk-SK" dirty="0"/>
              <a:t> nerobíme systematicky nič pre to, aby sme MRK </a:t>
            </a:r>
            <a:r>
              <a:rPr lang="sk-SK" b="1" dirty="0"/>
              <a:t>uchránili pred </a:t>
            </a:r>
            <a:r>
              <a:rPr lang="sk-SK" b="1" dirty="0" err="1"/>
              <a:t>závlekom</a:t>
            </a:r>
            <a:r>
              <a:rPr lang="sk-SK" b="1" dirty="0"/>
              <a:t> C-19 z iných zdrojov</a:t>
            </a:r>
            <a:r>
              <a:rPr lang="sk-SK" dirty="0"/>
              <a:t>, než je </a:t>
            </a:r>
            <a:r>
              <a:rPr lang="sk-SK" dirty="0" err="1"/>
              <a:t>závlek</a:t>
            </a:r>
            <a:r>
              <a:rPr lang="sk-SK" dirty="0"/>
              <a:t> zo zahraničia</a:t>
            </a:r>
          </a:p>
          <a:p>
            <a:r>
              <a:rPr lang="sk-SK" dirty="0"/>
              <a:t>Napriek tomu, že je to najrozumnejšia a logisticky nenáročná cesta znižovania najväčšieho rizika, ktorá vôbec </a:t>
            </a:r>
            <a:r>
              <a:rPr lang="sk-SK" b="1" dirty="0"/>
              <a:t>nie je odkázaná na výsledky testovania</a:t>
            </a:r>
          </a:p>
          <a:p>
            <a:r>
              <a:rPr lang="sk-SK" dirty="0"/>
              <a:t>Vo väčšine MRK zároveň </a:t>
            </a:r>
            <a:r>
              <a:rPr lang="sk-SK" b="1" dirty="0"/>
              <a:t>už niekoľko týždňov</a:t>
            </a:r>
            <a:r>
              <a:rPr lang="sk-SK" dirty="0"/>
              <a:t> nerobíme vôbec nič preto, </a:t>
            </a:r>
            <a:r>
              <a:rPr lang="sk-SK" b="1" dirty="0"/>
              <a:t>aby sme identifikovali a chránili ľudí ktorým najviac hrozí hospitalizácia </a:t>
            </a:r>
            <a:r>
              <a:rPr lang="sk-SK" dirty="0"/>
              <a:t>v prípade infekcie</a:t>
            </a:r>
          </a:p>
          <a:p>
            <a:r>
              <a:rPr lang="sk-SK" dirty="0"/>
              <a:t>Napriek tomu, že ich je v prípade infekcie </a:t>
            </a:r>
            <a:r>
              <a:rPr lang="sk-SK" b="1" dirty="0"/>
              <a:t>rádovo menej </a:t>
            </a:r>
            <a:r>
              <a:rPr lang="sk-SK" dirty="0"/>
              <a:t>než ľudí s ľahkým priebehom, a že predstavujú </a:t>
            </a:r>
            <a:r>
              <a:rPr lang="sk-SK" b="1" dirty="0"/>
              <a:t>jediné skutočné riziko </a:t>
            </a:r>
            <a:r>
              <a:rPr lang="sk-SK" dirty="0"/>
              <a:t>(aj pre zdravotníctvo aj pre ich rodiny)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095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B) Návrhy (podľa urgencie)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Zasanujme</a:t>
            </a:r>
            <a:r>
              <a:rPr lang="en-US" dirty="0"/>
              <a:t> </a:t>
            </a:r>
            <a:r>
              <a:rPr lang="sk-SK" dirty="0"/>
              <a:t>čím skôr situáciu v obciach s plošnými karanténami (</a:t>
            </a:r>
            <a:r>
              <a:rPr lang="sk-SK" b="1" dirty="0"/>
              <a:t>Žehra, Krompachy, Bystrany</a:t>
            </a:r>
            <a:r>
              <a:rPr lang="sk-SK" dirty="0"/>
              <a:t>) – s orientáciou na rizikových pacientov v </a:t>
            </a:r>
            <a:r>
              <a:rPr lang="sk-SK" dirty="0" err="1"/>
              <a:t>chatrčových</a:t>
            </a:r>
            <a:r>
              <a:rPr lang="sk-SK" dirty="0"/>
              <a:t> zónach a bytovkách</a:t>
            </a:r>
            <a:endParaRPr lang="en-US" dirty="0"/>
          </a:p>
          <a:p>
            <a:r>
              <a:rPr lang="sk-SK" dirty="0"/>
              <a:t>Pusťme sa čím skôr </a:t>
            </a:r>
            <a:r>
              <a:rPr lang="sk-SK" b="1" dirty="0"/>
              <a:t>plošne</a:t>
            </a:r>
            <a:r>
              <a:rPr lang="sk-SK" dirty="0"/>
              <a:t> do zriaďovania </a:t>
            </a:r>
            <a:r>
              <a:rPr lang="sk-SK" b="1" dirty="0"/>
              <a:t>hygienických bariér medzi MRK a zbytkami obcí</a:t>
            </a:r>
          </a:p>
          <a:p>
            <a:r>
              <a:rPr lang="sk-SK" dirty="0"/>
              <a:t>Pusťme sa </a:t>
            </a:r>
            <a:r>
              <a:rPr lang="sk-SK" b="1" dirty="0"/>
              <a:t>plošne</a:t>
            </a:r>
            <a:r>
              <a:rPr lang="sk-SK" dirty="0"/>
              <a:t> do identifikácie ľudí v MRK, </a:t>
            </a:r>
            <a:r>
              <a:rPr lang="sk-SK" b="1" dirty="0"/>
              <a:t>ktorým hrozí hospitalizácia</a:t>
            </a:r>
            <a:r>
              <a:rPr lang="sk-SK" dirty="0"/>
              <a:t> v prípade infekcie</a:t>
            </a:r>
          </a:p>
          <a:p>
            <a:r>
              <a:rPr lang="sk-SK" dirty="0"/>
              <a:t>Chystajme v obciach s MRK plošne logistiku chránenia týchto ľudí pre prípad, že sa tam C-19 objaví alebo priblíži (aspoň ľudí z </a:t>
            </a:r>
            <a:r>
              <a:rPr lang="sk-SK" dirty="0" err="1"/>
              <a:t>chatrčových</a:t>
            </a:r>
            <a:r>
              <a:rPr lang="sk-SK" dirty="0"/>
              <a:t> zón)</a:t>
            </a:r>
          </a:p>
          <a:p>
            <a:r>
              <a:rPr lang="sk-SK" dirty="0"/>
              <a:t>Chystajme v obciach s MRK plošne logistiku hospitalizácií týchto ľudí pre prípad, že ich pred C-19 neustrážime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207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B) Návrhy (podľa urgencie) 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Dajme už RÚVZ jasné </a:t>
            </a:r>
            <a:r>
              <a:rPr lang="sk-SK" b="1" dirty="0"/>
              <a:t>kritériá</a:t>
            </a:r>
            <a:r>
              <a:rPr lang="sk-SK" dirty="0"/>
              <a:t>, na základe ktorých majú prakticky vyšetrovať a interpretovať výsledky akého testovania na C-19 v MRK (napr. </a:t>
            </a:r>
            <a:r>
              <a:rPr lang="sk-SK" dirty="0" err="1"/>
              <a:t>check</a:t>
            </a:r>
            <a:r>
              <a:rPr lang="sk-SK" dirty="0"/>
              <a:t>-listy, kedy domáce karantény, kedy plošnejšie, kedy ako ďalej testovať, na základe čoho vybrať medzi rôznymi scenármi plošnejších opatrení)</a:t>
            </a:r>
          </a:p>
          <a:p>
            <a:r>
              <a:rPr lang="sk-SK" dirty="0"/>
              <a:t>Dajme RÚVZ jasné </a:t>
            </a:r>
            <a:r>
              <a:rPr lang="sk-SK" b="1" dirty="0">
                <a:hlinkClick r:id="rId2"/>
              </a:rPr>
              <a:t>postupy</a:t>
            </a:r>
            <a:r>
              <a:rPr lang="sk-SK" dirty="0"/>
              <a:t>, ako môžu a majú pri vyšetrovaní a informovaní ohľadne C19 využívať ktorých </a:t>
            </a:r>
            <a:r>
              <a:rPr lang="sk-SK" b="1" dirty="0"/>
              <a:t>terénnych pracovníkov</a:t>
            </a:r>
          </a:p>
          <a:p>
            <a:r>
              <a:rPr lang="sk-SK" dirty="0"/>
              <a:t> Určime jasne a záväzne, kto a akým spôsobom má </a:t>
            </a:r>
            <a:r>
              <a:rPr lang="sk-SK" b="1" dirty="0"/>
              <a:t>koordinovať prípravu a prevádzku miestnych intervenčných kapacít</a:t>
            </a:r>
            <a:r>
              <a:rPr lang="sk-SK" dirty="0"/>
              <a:t> (zdravotnícka podpora a humanitárna podpora) v prípadoch plošnejších karantén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545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B) Návrhy (podľa urgencie) 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Zabezpečme </a:t>
            </a:r>
            <a:r>
              <a:rPr lang="sk-SK" b="1" dirty="0"/>
              <a:t>ochranné pracovné pomôcky </a:t>
            </a:r>
            <a:r>
              <a:rPr lang="sk-SK" dirty="0"/>
              <a:t>a dezinfekčný materiál aj pre všetkých </a:t>
            </a:r>
            <a:r>
              <a:rPr lang="sk-SK" b="1" dirty="0"/>
              <a:t>terénnych pracovníkov v MRK</a:t>
            </a:r>
          </a:p>
          <a:p>
            <a:r>
              <a:rPr lang="sk-SK" b="1" dirty="0">
                <a:hlinkClick r:id="rId2"/>
              </a:rPr>
              <a:t>Rozšírme účel </a:t>
            </a:r>
            <a:r>
              <a:rPr lang="sk-SK" b="1" dirty="0" err="1"/>
              <a:t>Karuselu</a:t>
            </a:r>
            <a:r>
              <a:rPr lang="sk-SK" b="1" dirty="0"/>
              <a:t> </a:t>
            </a:r>
            <a:r>
              <a:rPr lang="sk-SK" dirty="0"/>
              <a:t>na </a:t>
            </a:r>
            <a:r>
              <a:rPr lang="sk-SK" dirty="0" err="1"/>
              <a:t>screening</a:t>
            </a:r>
            <a:r>
              <a:rPr lang="sk-SK" dirty="0"/>
              <a:t> a výber vzoriek aspoň na reprezentatívne vzorky (ideálne aj s testovaním ľudí so zvýšeným rizikom hospitalizácií)</a:t>
            </a:r>
          </a:p>
          <a:p>
            <a:r>
              <a:rPr lang="sk-SK" dirty="0"/>
              <a:t>Zabezpečme </a:t>
            </a:r>
            <a:r>
              <a:rPr lang="sk-SK" b="1" dirty="0"/>
              <a:t>solídne elektronické spracovanie údajov o testovaných </a:t>
            </a:r>
            <a:r>
              <a:rPr lang="sk-SK" dirty="0"/>
              <a:t>v </a:t>
            </a:r>
            <a:r>
              <a:rPr lang="sk-SK" dirty="0" err="1"/>
              <a:t>Karuseli</a:t>
            </a:r>
            <a:endParaRPr lang="sk-SK" dirty="0"/>
          </a:p>
          <a:p>
            <a:r>
              <a:rPr lang="sk-SK" dirty="0"/>
              <a:t>Určime, kam sa tieto dáta majú zlievať a </a:t>
            </a:r>
            <a:r>
              <a:rPr lang="sk-SK" b="1" dirty="0"/>
              <a:t>kým a ako majú byť priebežne vyhodnocované</a:t>
            </a:r>
            <a:r>
              <a:rPr lang="sk-SK" dirty="0"/>
              <a:t> (ideálne konkrétne hypotézy a online – s prístupom pre všetky organizácie zapojené do kontroly C-19 v MRK)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014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8DA37-0A5D-45A7-9404-88766E820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 realizáciou všetkých návrhov vedia ZR výdatne pomáhať okamžite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A29D45-25A6-4C3D-8AEF-0401D57BA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</a:t>
            </a:r>
            <a:r>
              <a:rPr lang="sk-SK" dirty="0" err="1">
                <a:hlinkClick r:id="rId2"/>
              </a:rPr>
              <a:t>atiana.hrustic</a:t>
            </a:r>
            <a:r>
              <a:rPr lang="en-US" dirty="0">
                <a:hlinkClick r:id="rId2"/>
              </a:rPr>
              <a:t>@zdraveregiony.eu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>
                <a:hlinkClick r:id="rId3"/>
              </a:rPr>
              <a:t>a</a:t>
            </a:r>
            <a:r>
              <a:rPr lang="sk-SK" dirty="0" err="1">
                <a:hlinkClick r:id="rId3"/>
              </a:rPr>
              <a:t>ndrej.belak</a:t>
            </a:r>
            <a:r>
              <a:rPr lang="en-US" dirty="0">
                <a:hlinkClick r:id="rId3"/>
              </a:rPr>
              <a:t>@savba.sk</a:t>
            </a:r>
            <a:r>
              <a:rPr lang="en-US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352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8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sk-SK" dirty="0"/>
              <a:t>Kritické zhrnutie doterajších aktivít voči MRK</a:t>
            </a:r>
          </a:p>
          <a:p>
            <a:pPr marL="0" indent="0">
              <a:buNone/>
            </a:pPr>
            <a:r>
              <a:rPr lang="sk-SK" dirty="0"/>
              <a:t>	(„Prečo je zlé, keď sú ZR od PKŠ odrezané?“)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B) Čo za ZR navrhujeme?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0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A) Prečo je zlé, keď sú ZR od PKS „odrezané“?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I) </a:t>
            </a:r>
            <a:r>
              <a:rPr lang="en-US" dirty="0"/>
              <a:t>ZR m</a:t>
            </a:r>
            <a:r>
              <a:rPr lang="sk-SK" dirty="0"/>
              <a:t>á 300 ľudí trvale v najhorších 450 osadách </a:t>
            </a:r>
            <a:r>
              <a:rPr lang="en-US" dirty="0"/>
              <a:t>+ </a:t>
            </a:r>
            <a:r>
              <a:rPr lang="sk-SK" dirty="0"/>
              <a:t>najpodrobnejšie dáta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II) Väčšinu logistiky aj PR nakoniec plánujeme a vykonáva ZR (s armádou a RÚVZ)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III) Z </a:t>
            </a:r>
            <a:r>
              <a:rPr lang="sk-SK" dirty="0" err="1"/>
              <a:t>Karuselu</a:t>
            </a:r>
            <a:r>
              <a:rPr lang="sk-SK" dirty="0"/>
              <a:t> je omnoho menej úžitku, než mohlo byť, keby sa neurobili metodické chyby, na ktoré ZR upozorňovalo dopredu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IV) ZR ľudia v teréne začínajú byť lynčovaní, lebo sa nepredišlo metodickým chybám, na ktoré ZR upozorňovalo dopredu – </a:t>
            </a:r>
            <a:r>
              <a:rPr lang="sk-SK" b="1" dirty="0"/>
              <a:t>akékoľvek ďalšie testovanie je ohrozené</a:t>
            </a:r>
            <a:endParaRPr lang="en-US" b="1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V) V ZR nám pripadá, že sa v MRK príliš fixujeme na nepraktické testovanie na úkor omnoho akútnejších kontrolných intervencií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527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 descr="Obrázok, na ktorom je text, mapa&#10;&#10;Automaticky generovaný popis">
            <a:extLst>
              <a:ext uri="{FF2B5EF4-FFF2-40B4-BE49-F238E27FC236}">
                <a16:creationId xmlns:a16="http://schemas.microsoft.com/office/drawing/2014/main" id="{287FC375-FA44-4789-A0D1-711D224CB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5" y="772511"/>
            <a:ext cx="11069410" cy="633773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„I) 300 ľudí trvale v najhorších 450 osadách“</a:t>
            </a:r>
          </a:p>
        </p:txBody>
      </p:sp>
    </p:spTree>
    <p:extLst>
      <p:ext uri="{BB962C8B-B14F-4D97-AF65-F5344CB8AC3E}">
        <p14:creationId xmlns:p14="http://schemas.microsoft.com/office/powerpoint/2010/main" val="10487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87FC375-FA44-4789-A0D1-711D224CB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637" y="260131"/>
            <a:ext cx="8388726" cy="633773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70885" y="2101700"/>
            <a:ext cx="6925796" cy="1325563"/>
          </a:xfrm>
        </p:spPr>
        <p:txBody>
          <a:bodyPr/>
          <a:lstStyle/>
          <a:p>
            <a:r>
              <a:rPr lang="sk-SK" dirty="0"/>
              <a:t>„...najpodrobnejšie dáta“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0B0767C-EB6C-451C-92EC-7540CE3B72BF}"/>
              </a:ext>
            </a:extLst>
          </p:cNvPr>
          <p:cNvSpPr txBox="1">
            <a:spLocks/>
          </p:cNvSpPr>
          <p:nvPr/>
        </p:nvSpPr>
        <p:spPr>
          <a:xfrm rot="16200000">
            <a:off x="8213889" y="2848987"/>
            <a:ext cx="617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Máme vyše 300 </a:t>
            </a:r>
            <a:r>
              <a:rPr lang="sk-SK" sz="3600" b="1" dirty="0" err="1"/>
              <a:t>kvanti</a:t>
            </a:r>
            <a:r>
              <a:rPr lang="sk-SK" sz="3600" b="1" dirty="0"/>
              <a:t> parametrov o  A-F za každú obec</a:t>
            </a:r>
          </a:p>
        </p:txBody>
      </p:sp>
    </p:spTree>
    <p:extLst>
      <p:ext uri="{BB962C8B-B14F-4D97-AF65-F5344CB8AC3E}">
        <p14:creationId xmlns:p14="http://schemas.microsoft.com/office/powerpoint/2010/main" val="216112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87FC375-FA44-4789-A0D1-711D224CB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216" y="1106934"/>
            <a:ext cx="8321566" cy="464413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„...najpodrobnejšie dáta“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0914F61-9D5F-46AE-9A8F-8F23DB0B3E22}"/>
              </a:ext>
            </a:extLst>
          </p:cNvPr>
          <p:cNvSpPr txBox="1"/>
          <p:nvPr/>
        </p:nvSpPr>
        <p:spPr>
          <a:xfrm>
            <a:off x="1178471" y="5959366"/>
            <a:ext cx="98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hlinkClick r:id="rId3"/>
              </a:rPr>
              <a:t>https://www.zdraveregiony.eu/customer-area/pages/my-pages/2020/03/29/mrk-covid-19/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79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„II) Väčšinu logistiky nakoniec plánuje a robí ZR (s armádou a RÚVZ)“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TESTOVANIE</a:t>
            </a:r>
          </a:p>
          <a:p>
            <a:r>
              <a:rPr lang="sk-SK" dirty="0"/>
              <a:t>Zameranie testovania podľa dát o </a:t>
            </a:r>
            <a:r>
              <a:rPr lang="sk-SK" dirty="0">
                <a:hlinkClick r:id="rId2"/>
              </a:rPr>
              <a:t>C19 v MRK</a:t>
            </a:r>
            <a:r>
              <a:rPr lang="sk-SK" dirty="0"/>
              <a:t> a vlastných odborných </a:t>
            </a:r>
            <a:r>
              <a:rPr lang="sk-SK" dirty="0">
                <a:hlinkClick r:id="rId3"/>
              </a:rPr>
              <a:t>analýz rizík</a:t>
            </a:r>
            <a:endParaRPr lang="sk-SK" dirty="0"/>
          </a:p>
          <a:p>
            <a:r>
              <a:rPr lang="sk-SK" dirty="0"/>
              <a:t>Zoznamy obcí a komunít na testovanie podľa miery ohrozenosti</a:t>
            </a:r>
          </a:p>
          <a:p>
            <a:r>
              <a:rPr lang="sk-SK" dirty="0"/>
              <a:t>Harmonogramy testovania</a:t>
            </a:r>
          </a:p>
          <a:p>
            <a:r>
              <a:rPr lang="sk-SK" dirty="0">
                <a:hlinkClick r:id="rId4"/>
              </a:rPr>
              <a:t>Vzorky ľudí na testovanie</a:t>
            </a:r>
            <a:endParaRPr lang="sk-SK" dirty="0"/>
          </a:p>
          <a:p>
            <a:r>
              <a:rPr lang="sk-SK" dirty="0"/>
              <a:t>Informovanie obcí o testovaní</a:t>
            </a:r>
          </a:p>
          <a:p>
            <a:r>
              <a:rPr lang="sk-SK" dirty="0"/>
              <a:t>Informovanie a nábor ľudí z MRK na testovanie</a:t>
            </a:r>
          </a:p>
          <a:p>
            <a:r>
              <a:rPr lang="sk-SK" dirty="0"/>
              <a:t>Bezpečnostné protokoly k odberom</a:t>
            </a:r>
          </a:p>
          <a:p>
            <a:r>
              <a:rPr lang="sk-SK" dirty="0"/>
              <a:t>Asistencia pri samotnom testovaní</a:t>
            </a:r>
          </a:p>
          <a:p>
            <a:r>
              <a:rPr lang="sk-SK" dirty="0"/>
              <a:t>Zabezpečovanie ochranných pomôcok pre asistentov pri testovaní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23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„II) Väčšinu logistiky nakoniec plánuje a robí ZR (s armádou)“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KARANTÉNY</a:t>
            </a:r>
          </a:p>
          <a:p>
            <a:r>
              <a:rPr lang="sk-SK" dirty="0"/>
              <a:t>Pomoc s vyšetrovaním kontaktov (s RÚVZ)</a:t>
            </a:r>
          </a:p>
          <a:p>
            <a:r>
              <a:rPr lang="sk-SK" dirty="0"/>
              <a:t>Nábor ľudí do následných testovaní</a:t>
            </a:r>
          </a:p>
          <a:p>
            <a:r>
              <a:rPr lang="sk-SK" dirty="0"/>
              <a:t>Informovanie pozitívnych o ich situácii (s RÚVZ)</a:t>
            </a:r>
          </a:p>
          <a:p>
            <a:r>
              <a:rPr lang="sk-SK" dirty="0">
                <a:hlinkClick r:id="rId2"/>
              </a:rPr>
              <a:t>Upokojovanie </a:t>
            </a:r>
            <a:r>
              <a:rPr lang="sk-SK" dirty="0" err="1">
                <a:hlinkClick r:id="rId2"/>
              </a:rPr>
              <a:t>karantenizovaných</a:t>
            </a:r>
            <a:r>
              <a:rPr lang="sk-SK" dirty="0">
                <a:hlinkClick r:id="rId2"/>
              </a:rPr>
              <a:t> ľudí</a:t>
            </a:r>
            <a:endParaRPr lang="sk-SK" dirty="0"/>
          </a:p>
          <a:p>
            <a:r>
              <a:rPr lang="sk-SK" dirty="0"/>
              <a:t>Zabezpečovanie čestných prehlásení od </a:t>
            </a:r>
            <a:r>
              <a:rPr lang="sk-SK" dirty="0" err="1"/>
              <a:t>karantenizovaných</a:t>
            </a:r>
            <a:r>
              <a:rPr lang="sk-SK" dirty="0"/>
              <a:t> ľudí</a:t>
            </a:r>
          </a:p>
          <a:p>
            <a:r>
              <a:rPr lang="sk-SK" dirty="0"/>
              <a:t>Mapovanie potrieb </a:t>
            </a:r>
            <a:r>
              <a:rPr lang="sk-SK" dirty="0" err="1"/>
              <a:t>karantenizovaných</a:t>
            </a:r>
            <a:r>
              <a:rPr lang="sk-SK" dirty="0"/>
              <a:t> ľudí</a:t>
            </a:r>
          </a:p>
          <a:p>
            <a:r>
              <a:rPr lang="sk-SK" dirty="0"/>
              <a:t>Zabezpečovanie pravidelného kontaktu s lekármi a prístupu k liekom pre </a:t>
            </a:r>
            <a:r>
              <a:rPr lang="sk-SK" dirty="0" err="1"/>
              <a:t>karantenizovaných</a:t>
            </a:r>
            <a:r>
              <a:rPr lang="sk-SK" dirty="0"/>
              <a:t> ľudí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46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5C8F-1BA8-4F2F-9D48-E8CFBC0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„...PR nakoniec robí ZR (s armádou)“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8FFC9E-0068-457B-9FE6-4B8ADCE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TESTOVANIE aj KARANTÉNY</a:t>
            </a:r>
          </a:p>
          <a:p>
            <a:r>
              <a:rPr lang="sk-SK" dirty="0">
                <a:hlinkClick r:id="rId2"/>
              </a:rPr>
              <a:t>Najčastejšie kladené otázky k testovaniu</a:t>
            </a:r>
            <a:endParaRPr lang="sk-SK" dirty="0"/>
          </a:p>
          <a:p>
            <a:r>
              <a:rPr lang="sk-SK" dirty="0">
                <a:hlinkClick r:id="rId3"/>
              </a:rPr>
              <a:t>Informácie pre </a:t>
            </a:r>
            <a:r>
              <a:rPr lang="sk-SK" dirty="0" err="1">
                <a:hlinkClick r:id="rId3"/>
              </a:rPr>
              <a:t>karantenizovaných</a:t>
            </a:r>
            <a:endParaRPr lang="sk-SK" dirty="0"/>
          </a:p>
          <a:p>
            <a:r>
              <a:rPr lang="sk-SK" dirty="0"/>
              <a:t>Vysvetľovanie zmyslu a obhajovanie potreby testovania aj karantén vo vzťahu k obciam, </a:t>
            </a:r>
            <a:r>
              <a:rPr lang="sk-SK" dirty="0">
                <a:hlinkClick r:id="rId4"/>
              </a:rPr>
              <a:t>MVO</a:t>
            </a:r>
            <a:r>
              <a:rPr lang="sk-SK" dirty="0"/>
              <a:t> aj </a:t>
            </a:r>
            <a:r>
              <a:rPr lang="sk-SK" dirty="0">
                <a:hlinkClick r:id="rId5"/>
              </a:rPr>
              <a:t>médiám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8876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1111</Words>
  <Application>Microsoft Office PowerPoint</Application>
  <PresentationFormat>Širokouhlá</PresentationFormat>
  <Paragraphs>139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Motív Office</vt:lpstr>
      <vt:lpstr>ZR-&gt;PKŠ</vt:lpstr>
      <vt:lpstr>OBSAH</vt:lpstr>
      <vt:lpstr>A) Prečo je zlé, keď sú ZR od PKS „odrezané“?</vt:lpstr>
      <vt:lpstr>„I) 300 ľudí trvale v najhorších 450 osadách“</vt:lpstr>
      <vt:lpstr>„...najpodrobnejšie dáta“</vt:lpstr>
      <vt:lpstr>„...najpodrobnejšie dáta“</vt:lpstr>
      <vt:lpstr>„II) Väčšinu logistiky nakoniec plánuje a robí ZR (s armádou a RÚVZ)“</vt:lpstr>
      <vt:lpstr>„II) Väčšinu logistiky nakoniec plánuje a robí ZR (s armádou)“</vt:lpstr>
      <vt:lpstr>„...PR nakoniec robí ZR (s armádou)“</vt:lpstr>
      <vt:lpstr>„III) Z Karuselu je zbytočne málo úžitku“</vt:lpstr>
      <vt:lpstr>„IV) Naši ľudia začínajú byť zbytočne lynčovaní“</vt:lpstr>
      <vt:lpstr>„V) Nefixujeme sa na testovanie príliš?“</vt:lpstr>
      <vt:lpstr>„V) Nefixujeme sa na testovanie príliš?“</vt:lpstr>
      <vt:lpstr>B) Návrhy (podľa urgencie)</vt:lpstr>
      <vt:lpstr>B) Návrhy (podľa urgencie) II</vt:lpstr>
      <vt:lpstr>B) Návrhy (podľa urgencie) II</vt:lpstr>
      <vt:lpstr>S realizáciou všetkých návrhov vedia ZR výdatne pomáhať okamžite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Andrej Belak, PhD</dc:creator>
  <cp:lastModifiedBy>Andrej Belak, PhD</cp:lastModifiedBy>
  <cp:revision>24</cp:revision>
  <dcterms:created xsi:type="dcterms:W3CDTF">2020-04-24T06:02:38Z</dcterms:created>
  <dcterms:modified xsi:type="dcterms:W3CDTF">2020-04-24T10:02:54Z</dcterms:modified>
</cp:coreProperties>
</file>